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5"/>
  </p:notesMasterIdLst>
  <p:handoutMasterIdLst>
    <p:handoutMasterId r:id="rId66"/>
  </p:handout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7" r:id="rId10"/>
    <p:sldId id="268" r:id="rId11"/>
    <p:sldId id="269" r:id="rId12"/>
    <p:sldId id="271" r:id="rId13"/>
    <p:sldId id="272" r:id="rId14"/>
    <p:sldId id="273" r:id="rId15"/>
    <p:sldId id="275" r:id="rId16"/>
    <p:sldId id="276" r:id="rId17"/>
    <p:sldId id="277" r:id="rId18"/>
    <p:sldId id="279" r:id="rId19"/>
    <p:sldId id="280" r:id="rId20"/>
    <p:sldId id="281" r:id="rId21"/>
    <p:sldId id="283" r:id="rId22"/>
    <p:sldId id="284" r:id="rId23"/>
    <p:sldId id="285" r:id="rId24"/>
    <p:sldId id="288" r:id="rId25"/>
    <p:sldId id="289" r:id="rId26"/>
    <p:sldId id="290" r:id="rId27"/>
    <p:sldId id="292" r:id="rId28"/>
    <p:sldId id="293" r:id="rId29"/>
    <p:sldId id="294" r:id="rId30"/>
    <p:sldId id="296" r:id="rId31"/>
    <p:sldId id="297" r:id="rId32"/>
    <p:sldId id="298" r:id="rId33"/>
    <p:sldId id="300" r:id="rId34"/>
    <p:sldId id="301" r:id="rId35"/>
    <p:sldId id="302" r:id="rId36"/>
    <p:sldId id="304" r:id="rId37"/>
    <p:sldId id="305" r:id="rId38"/>
    <p:sldId id="306" r:id="rId39"/>
    <p:sldId id="308" r:id="rId40"/>
    <p:sldId id="309" r:id="rId41"/>
    <p:sldId id="310" r:id="rId42"/>
    <p:sldId id="312" r:id="rId43"/>
    <p:sldId id="313" r:id="rId44"/>
    <p:sldId id="314" r:id="rId45"/>
    <p:sldId id="316" r:id="rId46"/>
    <p:sldId id="317" r:id="rId47"/>
    <p:sldId id="318" r:id="rId48"/>
    <p:sldId id="320" r:id="rId49"/>
    <p:sldId id="321" r:id="rId50"/>
    <p:sldId id="322" r:id="rId51"/>
    <p:sldId id="324" r:id="rId52"/>
    <p:sldId id="325" r:id="rId53"/>
    <p:sldId id="326" r:id="rId54"/>
    <p:sldId id="328" r:id="rId55"/>
    <p:sldId id="329" r:id="rId56"/>
    <p:sldId id="330" r:id="rId57"/>
    <p:sldId id="333" r:id="rId58"/>
    <p:sldId id="334" r:id="rId59"/>
    <p:sldId id="335" r:id="rId60"/>
    <p:sldId id="337" r:id="rId61"/>
    <p:sldId id="338" r:id="rId62"/>
    <p:sldId id="339" r:id="rId63"/>
    <p:sldId id="340" r:id="rId64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8" autoAdjust="0"/>
    <p:restoredTop sz="94451" autoAdjust="0"/>
  </p:normalViewPr>
  <p:slideViewPr>
    <p:cSldViewPr>
      <p:cViewPr varScale="1">
        <p:scale>
          <a:sx n="105" d="100"/>
          <a:sy n="105" d="100"/>
        </p:scale>
        <p:origin x="-78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1/29/2014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1/29/2014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choolacademy.telerik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nterrupt_reques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Nibbl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jpeg"/><Relationship Id="rId16" Type="http://schemas.openxmlformats.org/officeDocument/2006/relationships/image" Target="../media/image34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5" Type="http://schemas.openxmlformats.org/officeDocument/2006/relationships/image" Target="../media/image3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BIO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&#1058;&#1077;&#1089;&#1090;&#1074;&#1072;&#1085;&#1077;_&#1085;&#1072;_&#1089;&#1086;&#1092;&#1090;&#1091;&#1077;&#1088;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4.png"/><Relationship Id="rId3" Type="http://schemas.microsoft.com/office/2007/relationships/hdphoto" Target="../media/hdphoto3.wdp"/><Relationship Id="rId7" Type="http://schemas.openxmlformats.org/officeDocument/2006/relationships/image" Target="../media/image39.jpeg"/><Relationship Id="rId12" Type="http://schemas.openxmlformats.org/officeDocument/2006/relationships/image" Target="../media/image43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11" Type="http://schemas.openxmlformats.org/officeDocument/2006/relationships/image" Target="../media/image42.jpeg"/><Relationship Id="rId5" Type="http://schemas.microsoft.com/office/2007/relationships/hdphoto" Target="../media/hdphoto4.wdp"/><Relationship Id="rId10" Type="http://schemas.openxmlformats.org/officeDocument/2006/relationships/image" Target="../media/image41.jpeg"/><Relationship Id="rId4" Type="http://schemas.openxmlformats.org/officeDocument/2006/relationships/image" Target="../media/image37.jpeg"/><Relationship Id="rId9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mage_file_format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Windows-125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microsoft.com/office/2007/relationships/hdphoto" Target="../media/hdphoto6.wdp"/><Relationship Id="rId4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Vector_graphics" TargetMode="External"/><Relationship Id="rId2" Type="http://schemas.openxmlformats.org/officeDocument/2006/relationships/hyperlink" Target="http://en.wikipedia.org/wiki/Raster_graphic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SQ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&#1058;&#1088;&#1080;&#1089;&#1083;&#1086;&#1081;&#1085;&#1072;_&#1072;&#1088;&#1093;&#1080;&#1090;&#1077;&#1082;&#1090;&#1091;&#1088;&#1072;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D5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ashable.com/2013/01/08/kingston-1tb-usb-flash-drive/" TargetMode="External"/><Relationship Id="rId2" Type="http://schemas.openxmlformats.org/officeDocument/2006/relationships/hyperlink" Target="http://en.wikipedia.org/wiki/USB_flash_drive#History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mp.com/teachpersuasion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6Cf7IL_eZ38" TargetMode="External"/><Relationship Id="rId2" Type="http://schemas.openxmlformats.org/officeDocument/2006/relationships/hyperlink" Target="http://www.youtube.com/watch?v=L3wdG-wYN3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.com/glass/start/how-it-feels/#video=hif-video" TargetMode="External"/><Relationship Id="rId5" Type="http://schemas.openxmlformats.org/officeDocument/2006/relationships/hyperlink" Target="http://www.youtube.com/watch?v=MvP4cHfUD5g" TargetMode="External"/><Relationship Id="rId4" Type="http://schemas.openxmlformats.org/officeDocument/2006/relationships/hyperlink" Target="http://mashable.com/2013/08/07/microsoft-augmented-reality-glasses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OSI_mode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HTT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API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ingle-letter_second-level_domain" TargetMode="External"/><Relationship Id="rId2" Type="http://schemas.openxmlformats.org/officeDocument/2006/relationships/hyperlink" Target="https://www.register.bg/user/static/rules/bg/index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microsoft.com/office/2007/relationships/hdphoto" Target="../media/hdphoto7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HTML_element#List_of_all_HTML_elements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bject-oriented_programming#OOP_in_dynamic_languages" TargetMode="External"/><Relationship Id="rId2" Type="http://schemas.openxmlformats.org/officeDocument/2006/relationships/hyperlink" Target="http://en.wikipedia.org/wiki/JavaScript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downloads.academy.telerik.com/svn/school-academy/Meeting-1-Intro-CSharp-November-2010/2.%20IT-Olympiad-Conspect-8-12-Class-February-2010.doc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en.wikipedia.org/wiki/Unified_Extensible_Firmware_Interfac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bg-BG" dirty="0" smtClean="0"/>
              <a:t>Отбор </a:t>
            </a:r>
            <a:r>
              <a:rPr lang="en-US" dirty="0" smtClean="0"/>
              <a:t>"Grapefruit</a:t>
            </a:r>
            <a:r>
              <a:rPr lang="en-US" dirty="0"/>
              <a:t>"</a:t>
            </a:r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1891223" cy="369332"/>
          </a:xfrm>
        </p:spPr>
        <p:txBody>
          <a:bodyPr/>
          <a:lstStyle/>
          <a:p>
            <a:r>
              <a:rPr lang="en-US" dirty="0" err="1"/>
              <a:t>Telerik</a:t>
            </a:r>
            <a:r>
              <a:rPr lang="en-US" dirty="0"/>
              <a:t> </a:t>
            </a:r>
            <a:r>
              <a:rPr lang="en-US" dirty="0" smtClean="0"/>
              <a:t>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компютъра, заявка за прекъсване е хардуерен сигнал изпраща към процесора,че е време за спиране на програмата. Прекъсва се използват, за спиране получаването на данни от модем или мрежа</a:t>
            </a:r>
            <a:r>
              <a:rPr lang="ru-RU" dirty="0" smtClean="0"/>
              <a:t>.</a:t>
            </a:r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en.wikipedia.org/wiki/Interrupt_request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/>
              <a:t>На колко е равен 1 nibble</a:t>
            </a:r>
            <a:r>
              <a:rPr lang="ru-RU" dirty="0" smtClean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1 бит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2 бита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4 бита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8 бита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2 байта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зависи от компютъра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2819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 nibble е равен на половин байт или 4 </a:t>
            </a:r>
            <a:r>
              <a:rPr lang="ru-RU" dirty="0" smtClean="0"/>
              <a:t>бита</a:t>
            </a:r>
            <a:endParaRPr lang="bg-BG" dirty="0" smtClean="0"/>
          </a:p>
          <a:p>
            <a:pPr lvl="1"/>
            <a:r>
              <a:rPr lang="ru-RU" dirty="0"/>
              <a:t>Единица за съхраняване на информация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en.wikipedia.org/wiki/Nibble</a:t>
            </a:r>
            <a:r>
              <a:rPr lang="en-US" sz="2800" dirty="0" smtClean="0"/>
              <a:t> </a:t>
            </a:r>
            <a:endParaRPr lang="en-US" sz="2800" dirty="0"/>
          </a:p>
          <a:p>
            <a:pPr lvl="1"/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BIOS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Начална </a:t>
            </a:r>
            <a:r>
              <a:rPr lang="ru-RU" dirty="0"/>
              <a:t>Входно/Изходна Система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Международна </a:t>
            </a:r>
            <a:r>
              <a:rPr lang="ru-RU" dirty="0"/>
              <a:t>Билогична Система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Система </a:t>
            </a:r>
            <a:r>
              <a:rPr lang="ru-RU" dirty="0"/>
              <a:t>за мозъчен интерфейс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Количвство </a:t>
            </a:r>
            <a:r>
              <a:rPr lang="ru-RU" dirty="0"/>
              <a:t>за едно измерение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1600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Основна входова/изходна система. </a:t>
            </a:r>
            <a:endParaRPr lang="ru-RU" dirty="0" smtClean="0"/>
          </a:p>
          <a:p>
            <a:pPr lvl="1"/>
            <a:r>
              <a:rPr lang="ru-RU" dirty="0" smtClean="0"/>
              <a:t>Основните </a:t>
            </a:r>
            <a:r>
              <a:rPr lang="ru-RU" dirty="0"/>
              <a:t>цели на BIOS е да се инициализира и тестват хардуерни компоненти на системната</a:t>
            </a:r>
            <a:endParaRPr lang="bg-BG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en.wikipedia.org/wiki/BIOS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sz="3000" dirty="0"/>
              <a:t>Описани са по-долу част от процесите изграждащи модела за софтуерна разработка „Waterfall“. Кой е излишният процес?</a:t>
            </a:r>
            <a:endParaRPr lang="en-US" sz="30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800" dirty="0" smtClean="0"/>
              <a:t>Анализиране</a:t>
            </a:r>
            <a:endParaRPr lang="ru-RU" sz="2800" dirty="0"/>
          </a:p>
          <a:p>
            <a:pPr marL="871538" lvl="1" indent="-514350">
              <a:buFont typeface="+mj-lt"/>
              <a:buAutoNum type="alphaLcParenR"/>
            </a:pPr>
            <a:r>
              <a:rPr lang="ru-RU" sz="2800" dirty="0" smtClean="0"/>
              <a:t>Софтуерен </a:t>
            </a:r>
            <a:r>
              <a:rPr lang="ru-RU" sz="2800" dirty="0"/>
              <a:t>дизайн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sz="2800" dirty="0" smtClean="0"/>
              <a:t>Хардуерен </a:t>
            </a:r>
            <a:r>
              <a:rPr lang="ru-RU" sz="2800" dirty="0"/>
              <a:t>дизайн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sz="2800" dirty="0" smtClean="0"/>
              <a:t>Имплементация</a:t>
            </a:r>
            <a:endParaRPr lang="ru-RU" sz="2800" dirty="0"/>
          </a:p>
          <a:p>
            <a:pPr marL="871538" lvl="1" indent="-514350">
              <a:buFont typeface="+mj-lt"/>
              <a:buAutoNum type="alphaLcParenR"/>
            </a:pPr>
            <a:r>
              <a:rPr lang="ru-RU" sz="2800" dirty="0" smtClean="0"/>
              <a:t>Тестване</a:t>
            </a:r>
            <a:endParaRPr lang="ru-RU" sz="2800" dirty="0"/>
          </a:p>
          <a:p>
            <a:pPr marL="871538" lvl="1" indent="-514350">
              <a:buFont typeface="+mj-lt"/>
              <a:buAutoNum type="alphaLcParenR"/>
            </a:pPr>
            <a:r>
              <a:rPr lang="ru-RU" sz="2800" dirty="0" smtClean="0"/>
              <a:t>Поддръжка</a:t>
            </a:r>
            <a:endParaRPr lang="ru-RU" sz="2800" dirty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657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3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000" dirty="0">
                <a:effectLst/>
              </a:rPr>
              <a:t>Моделът </a:t>
            </a:r>
            <a:r>
              <a:rPr lang="bg-BG" sz="3000" dirty="0" smtClean="0">
                <a:effectLst/>
              </a:rPr>
              <a:t>на</a:t>
            </a:r>
            <a:r>
              <a:rPr lang="en-US" sz="3000" dirty="0" smtClean="0">
                <a:effectLst/>
              </a:rPr>
              <a:t> ”</a:t>
            </a:r>
            <a:r>
              <a:rPr lang="en-US" sz="3000" dirty="0">
                <a:effectLst/>
              </a:rPr>
              <a:t>Waterfall”</a:t>
            </a:r>
            <a:r>
              <a:rPr lang="bg-BG" sz="3000" dirty="0">
                <a:effectLst/>
              </a:rPr>
              <a:t> е последователен дизайнерски процес, който се използва в процеса на разработка на софтуер. </a:t>
            </a:r>
            <a:endParaRPr lang="en-US" sz="3000" dirty="0" smtClean="0">
              <a:effectLst/>
            </a:endParaRPr>
          </a:p>
          <a:p>
            <a:pPr lvl="1"/>
            <a:r>
              <a:rPr lang="bg-BG" sz="2800" dirty="0" smtClean="0">
                <a:effectLst/>
              </a:rPr>
              <a:t>Напредъкът </a:t>
            </a:r>
            <a:r>
              <a:rPr lang="bg-BG" sz="2800" dirty="0">
                <a:effectLst/>
              </a:rPr>
              <a:t>се разглежда като стъпаловиден,  течащ надолу процес </a:t>
            </a:r>
            <a:r>
              <a:rPr lang="en-US" sz="2800" dirty="0">
                <a:effectLst/>
              </a:rPr>
              <a:t>(</a:t>
            </a:r>
            <a:r>
              <a:rPr lang="bg-BG" sz="2800" dirty="0">
                <a:effectLst/>
              </a:rPr>
              <a:t> "водопад</a:t>
            </a:r>
            <a:r>
              <a:rPr lang="bg-BG" sz="2800" dirty="0" smtClean="0">
                <a:effectLst/>
              </a:rPr>
              <a:t>")</a:t>
            </a:r>
            <a:r>
              <a:rPr lang="en-US" sz="2800" dirty="0" smtClean="0">
                <a:effectLst/>
              </a:rPr>
              <a:t> </a:t>
            </a:r>
            <a:r>
              <a:rPr lang="bg-BG" sz="2800" dirty="0" smtClean="0">
                <a:effectLst/>
              </a:rPr>
              <a:t>през </a:t>
            </a:r>
            <a:r>
              <a:rPr lang="bg-BG" sz="2800" dirty="0">
                <a:effectLst/>
              </a:rPr>
              <a:t>етапите на  анализирането, проектиране, изграждане, тестване, </a:t>
            </a:r>
            <a:r>
              <a:rPr lang="bg-BG" sz="2800" dirty="0" smtClean="0">
                <a:effectLst/>
              </a:rPr>
              <a:t>прилагане </a:t>
            </a:r>
            <a:r>
              <a:rPr lang="bg-BG" sz="2800" dirty="0">
                <a:effectLst/>
              </a:rPr>
              <a:t>и поддръжка. </a:t>
            </a:r>
            <a:endParaRPr lang="en-US" sz="2800" dirty="0" smtClean="0"/>
          </a:p>
          <a:p>
            <a:r>
              <a:rPr lang="bg-BG" sz="3000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bg.wikipedia.org/wiki/</a:t>
            </a:r>
            <a:r>
              <a:rPr lang="bg-BG" sz="2800" dirty="0" smtClean="0">
                <a:hlinkClick r:id="rId2"/>
              </a:rPr>
              <a:t>Тестване</a:t>
            </a:r>
            <a:r>
              <a:rPr lang="en-US" sz="2800" dirty="0" smtClean="0">
                <a:hlinkClick r:id="rId2"/>
              </a:rPr>
              <a:t>_</a:t>
            </a:r>
            <a:r>
              <a:rPr lang="bg-BG" sz="2800" dirty="0" smtClean="0">
                <a:hlinkClick r:id="rId2"/>
              </a:rPr>
              <a:t>на</a:t>
            </a:r>
            <a:r>
              <a:rPr lang="en-US" sz="2800" dirty="0" smtClean="0">
                <a:hlinkClick r:id="rId2"/>
              </a:rPr>
              <a:t>_</a:t>
            </a:r>
            <a:r>
              <a:rPr lang="bg-BG" sz="2800" dirty="0" smtClean="0">
                <a:hlinkClick r:id="rId2"/>
              </a:rPr>
              <a:t>софтуер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/>
              <a:t>Кой от изброените по – долу не е файлов стандарт за компресиране/декомпресиране на изображения?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JPEG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TIFF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TXT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PNG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JFIF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886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600" dirty="0"/>
              <a:t>JPEG, TIFF, PNG, JFIF са графични формати за компресиране на растерни изображения. </a:t>
            </a:r>
            <a:endParaRPr lang="en-US" sz="2600" dirty="0" smtClean="0"/>
          </a:p>
          <a:p>
            <a:pPr lvl="1"/>
            <a:r>
              <a:rPr lang="ru-RU" sz="2400" dirty="0" smtClean="0"/>
              <a:t>За </a:t>
            </a:r>
            <a:r>
              <a:rPr lang="ru-RU" sz="2400" dirty="0"/>
              <a:t>разлика от ZIP компресията, при тази компресия имаме загуба на данни, което означава, че тя предизвиква известно изкривяване на изображението. </a:t>
            </a:r>
            <a:endParaRPr lang="en-US" sz="2400" dirty="0" smtClean="0"/>
          </a:p>
          <a:p>
            <a:pPr lvl="1"/>
            <a:r>
              <a:rPr lang="ru-RU" sz="2400" dirty="0" smtClean="0"/>
              <a:t>Поради </a:t>
            </a:r>
            <a:r>
              <a:rPr lang="ru-RU" sz="2400" dirty="0"/>
              <a:t>спецификата на използвания метод за компресия, споменатите по-горе са по-подходящ за снимки, отколкото за изображения, съдържащи големи едноцветни области.</a:t>
            </a:r>
            <a:endParaRPr lang="en-US" sz="2400" dirty="0" smtClean="0"/>
          </a:p>
          <a:p>
            <a:r>
              <a:rPr lang="bg-BG" sz="3000" dirty="0"/>
              <a:t>Информация</a:t>
            </a:r>
            <a:r>
              <a:rPr lang="bg-BG" sz="3000" dirty="0" smtClean="0"/>
              <a:t>:</a:t>
            </a:r>
            <a:endParaRPr lang="en-US" sz="3000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en.wikipedia.org/wiki/Image_file_formats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2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/>
              <a:t>От колко символа се състои популярната „windows 1251“  таблица предназначена главно за езици, който използват кирилица.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128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110,000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 256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1024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886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256</a:t>
            </a:r>
          </a:p>
          <a:p>
            <a:pPr lvl="1"/>
            <a:r>
              <a:rPr lang="ru-RU" dirty="0"/>
              <a:t>Windows 1251 е популярна 8 битова символна таблица, проектирана да покрие езиците, които използват кирилица като български, руски, сръбски и др.</a:t>
            </a:r>
          </a:p>
          <a:p>
            <a:pPr lvl="1"/>
            <a:r>
              <a:rPr lang="ru-RU" dirty="0"/>
              <a:t> В модерните приложения обаче за предпочитане се използва Unicode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http://en.wikipedia.org/wiki/Windows-1251</a:t>
            </a:r>
            <a:endParaRPr lang="en-US" sz="2800" dirty="0"/>
          </a:p>
          <a:p>
            <a:pPr lvl="1"/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bg-BG" sz="2600" dirty="0"/>
              <a:t>Кое </a:t>
            </a:r>
            <a:r>
              <a:rPr lang="bg-BG" sz="2600" u="sng" dirty="0"/>
              <a:t>НЕ </a:t>
            </a:r>
            <a:r>
              <a:rPr lang="bg-BG" sz="2600" dirty="0"/>
              <a:t>е вярно твърдение отнасящо се за метода на векторната графика при представяне на компютърни изображения.</a:t>
            </a:r>
            <a:endParaRPr lang="en-US" sz="2600" dirty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Високо </a:t>
            </a:r>
            <a:r>
              <a:rPr lang="bg-BG" sz="2400" dirty="0"/>
              <a:t>качество на образа при различна степен на мащабиране </a:t>
            </a:r>
            <a:endParaRPr lang="en-US" sz="2400" dirty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/>
              <a:t>Възможност за прилагане на неограничен брой деформации и </a:t>
            </a:r>
            <a:r>
              <a:rPr lang="bg-BG" sz="2400" dirty="0" smtClean="0"/>
              <a:t>трансформации</a:t>
            </a:r>
            <a:endParaRPr lang="en-US" sz="2400" dirty="0"/>
          </a:p>
          <a:p>
            <a:pPr marL="871538" lvl="1" indent="-514350">
              <a:buFont typeface="+mj-lt"/>
              <a:buAutoNum type="alphaLcParenR"/>
            </a:pPr>
            <a:r>
              <a:rPr lang="ru-RU" sz="2400" dirty="0"/>
              <a:t>Всеки пиксел в изображението има числова стойност, която съдържа информация за цвета в него.</a:t>
            </a:r>
            <a:endParaRPr lang="en-US" sz="2400" dirty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/>
              <a:t>Всички са верни.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191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Всеки пиксел в изображението има числова стойност, която съдържа информация за цвета в него е характерно за растерната графика, а не за векторната.</a:t>
            </a:r>
            <a:endParaRPr lang="bg-BG" sz="2800" dirty="0"/>
          </a:p>
          <a:p>
            <a:pPr lvl="1"/>
            <a:r>
              <a:rPr lang="bg-BG" sz="2600" dirty="0"/>
              <a:t>Всеки пиксел може да съдържа само по един цвят.</a:t>
            </a:r>
          </a:p>
          <a:p>
            <a:pPr lvl="1"/>
            <a:r>
              <a:rPr lang="ru-RU" sz="2600" dirty="0">
                <a:effectLst/>
              </a:rPr>
              <a:t>Колкото по-големи пиксели се използват при представяне на изображението, толкова неговото качество е по-лошо .</a:t>
            </a:r>
          </a:p>
          <a:p>
            <a:pPr marL="357188" lvl="1" indent="0">
              <a:buNone/>
            </a:pPr>
            <a:r>
              <a:rPr lang="bg-BG" dirty="0"/>
              <a:t>Информация:</a:t>
            </a:r>
            <a:endParaRPr lang="en-US" dirty="0"/>
          </a:p>
          <a:p>
            <a:pPr lvl="1"/>
            <a:r>
              <a:rPr lang="en-US" sz="2600" dirty="0">
                <a:hlinkClick r:id="rId2"/>
              </a:rPr>
              <a:t>http://en.wikipedia.org/wiki/Raster_graphics</a:t>
            </a:r>
            <a:endParaRPr lang="bg-BG" sz="2600" dirty="0"/>
          </a:p>
          <a:p>
            <a:pPr lvl="1"/>
            <a:r>
              <a:rPr lang="en-US" sz="2600" dirty="0">
                <a:hlinkClick r:id="rId3"/>
              </a:rPr>
              <a:t>http://en.wikipedia.org/wiki/Vector_graphics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/>
              <a:t>Какъв  е максималният размер на USB Flash Drive към момента</a:t>
            </a:r>
            <a:r>
              <a:rPr lang="ru-RU" dirty="0" smtClean="0"/>
              <a:t>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256GB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1TB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512GB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125gb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12064" y="272796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29000" y="1873250"/>
            <a:ext cx="4349750" cy="4232275"/>
            <a:chOff x="3429000" y="1873250"/>
            <a:chExt cx="4349750" cy="4232275"/>
          </a:xfrm>
        </p:grpSpPr>
        <p:pic>
          <p:nvPicPr>
            <p:cNvPr id="7" name="Picture 2" descr="C:\Users\NADY\Desktop\Otborna Rabota\san-disk-cruzer-fit-usb-flash-pamet..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4333875"/>
              <a:ext cx="1771650" cy="1771650"/>
            </a:xfrm>
            <a:prstGeom prst="rect">
              <a:avLst/>
            </a:prstGeom>
            <a:noFill/>
            <a:effectLst>
              <a:glow rad="228600">
                <a:schemeClr val="accent6">
                  <a:satMod val="175000"/>
                  <a:alpha val="40000"/>
                </a:schemeClr>
              </a:glow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Users\NADY\Desktop\Otborna Rabota\Hamburger-USB-Flash-Drives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800" y="1873250"/>
              <a:ext cx="2012950" cy="2012950"/>
            </a:xfrm>
            <a:prstGeom prst="rect">
              <a:avLst/>
            </a:prstGeom>
            <a:noFill/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50800" dist="38100" dir="8100000" algn="tr" rotWithShape="0">
                <a:prstClr val="black">
                  <a:alpha val="40000"/>
                </a:prstClr>
              </a:outerShdw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/>
              <a:t>За какво служи командата UPDATE в езика за  манипулиране на данни (DML)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Модифицира </a:t>
            </a:r>
            <a:r>
              <a:rPr lang="ru-RU" dirty="0"/>
              <a:t>данните в съществуваш ред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Добавя нула или повече редове към съществуваща таблица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Изтрива всички данни от таблицата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Комбинира данни от множество таблици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10988" y="210222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Update – модифицира данните в съществуваш </a:t>
            </a:r>
            <a:r>
              <a:rPr lang="ru-RU" dirty="0" smtClean="0"/>
              <a:t>ред</a:t>
            </a:r>
            <a:endParaRPr lang="bg-BG" dirty="0" smtClean="0"/>
          </a:p>
          <a:p>
            <a:pPr lvl="1"/>
            <a:r>
              <a:rPr lang="bg-BG" dirty="0" smtClean="0"/>
              <a:t>Пример:</a:t>
            </a:r>
            <a:endParaRPr lang="en-US" dirty="0"/>
          </a:p>
          <a:p>
            <a:pPr marL="357188" lvl="1" indent="0">
              <a:buNone/>
            </a:pPr>
            <a:r>
              <a:rPr lang="bg-BG" dirty="0" smtClean="0"/>
              <a:t>	</a:t>
            </a:r>
            <a:r>
              <a:rPr lang="en-US" dirty="0" smtClean="0"/>
              <a:t>SET </a:t>
            </a:r>
            <a:r>
              <a:rPr lang="en-US" dirty="0"/>
              <a:t>field1 = 'updated value‘</a:t>
            </a:r>
          </a:p>
          <a:p>
            <a:pPr marL="357188" lvl="1" indent="0">
              <a:buNone/>
            </a:pPr>
            <a:r>
              <a:rPr lang="bg-BG" dirty="0" smtClean="0"/>
              <a:t>	</a:t>
            </a:r>
            <a:r>
              <a:rPr lang="en-US" dirty="0" smtClean="0"/>
              <a:t>WHERE </a:t>
            </a:r>
            <a:r>
              <a:rPr lang="en-US" dirty="0"/>
              <a:t>field2 = 'N</a:t>
            </a:r>
            <a:r>
              <a:rPr lang="en-US" dirty="0" smtClean="0"/>
              <a:t>';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bg.wikipedia.org/wiki/SQL</a:t>
            </a:r>
            <a:endParaRPr lang="en-US" sz="2800" dirty="0"/>
          </a:p>
          <a:p>
            <a:pPr lvl="1"/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/>
              <a:t>Трислойната архитектура се състой от следните три слоя, кое не е вярно </a:t>
            </a:r>
            <a:r>
              <a:rPr lang="en-US" dirty="0"/>
              <a:t>:</a:t>
            </a:r>
            <a:endParaRPr lang="ru-RU" dirty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Системен </a:t>
            </a:r>
            <a:r>
              <a:rPr lang="ru-RU" dirty="0"/>
              <a:t>слой 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Презентационен слой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Слой за бизнес логика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Слой за данните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7540" y="207533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46A6BD">
                  <a:lumMod val="40000"/>
                  <a:lumOff val="60000"/>
                </a:srgbClr>
              </a:buClr>
            </a:pPr>
            <a:r>
              <a:rPr lang="bg-BG" sz="2000" dirty="0"/>
              <a:t>Презентационния слой е  на най високо ниво в приложението и потребителя има директен достъп до него. Освен , че комуникира с другите слоеве,  презентационния слой предоставя различни видове информация на потребителя.</a:t>
            </a:r>
          </a:p>
          <a:p>
            <a:pPr lvl="0">
              <a:buClr>
                <a:srgbClr val="46A6BD">
                  <a:lumMod val="40000"/>
                  <a:lumOff val="60000"/>
                </a:srgbClr>
              </a:buClr>
            </a:pPr>
            <a:r>
              <a:rPr lang="bg-BG" sz="2000" dirty="0"/>
              <a:t>Слой за бизнес логика е изтеглен от презентационният слой, и като отделен такъв , контролира функционалността на приложението като извършва различни процеси по обработка на приложението.</a:t>
            </a:r>
          </a:p>
          <a:p>
            <a:pPr lvl="0">
              <a:buClr>
                <a:srgbClr val="46A6BD">
                  <a:lumMod val="40000"/>
                  <a:lumOff val="60000"/>
                </a:srgbClr>
              </a:buClr>
            </a:pPr>
            <a:r>
              <a:rPr lang="ru-RU" sz="2000" dirty="0"/>
              <a:t>Слой за данните състой от сървър база данни. Тук информацията се съхранява и достъпва. В слоя за бази данни информацията се съхранява независима от бизнес логиката или сървърът за приложения.</a:t>
            </a:r>
            <a:endParaRPr lang="en-US" dirty="0" smtClean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http://bg.wikipedia.org/wiki/</a:t>
            </a:r>
            <a:r>
              <a:rPr lang="bg-BG" sz="2800" dirty="0" err="1" smtClean="0">
                <a:hlinkClick r:id="rId2"/>
              </a:rPr>
              <a:t>Трислойна_архитектура</a:t>
            </a:r>
            <a:endParaRPr lang="bg-BG" sz="2800" dirty="0" smtClean="0"/>
          </a:p>
          <a:p>
            <a:pPr marL="357188" lvl="1" indent="0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MD5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Вид кибератака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Крипти</a:t>
            </a:r>
            <a:r>
              <a:rPr lang="bg-BG" dirty="0" smtClean="0"/>
              <a:t>графски хеширащ</a:t>
            </a:r>
            <a:r>
              <a:rPr lang="ru-RU" dirty="0" smtClean="0"/>
              <a:t> </a:t>
            </a:r>
            <a:r>
              <a:rPr lang="ru-RU" dirty="0"/>
              <a:t>алгоритъм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Компютърен вирус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Генератор за пароли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Защитна стена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Две от гореизброените са верни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MD5 е хеширащ алгоритъм за криптиране на </a:t>
            </a:r>
            <a:r>
              <a:rPr lang="ru-RU" dirty="0" smtClean="0"/>
              <a:t>информация</a:t>
            </a:r>
            <a:endParaRPr lang="bg-BG" dirty="0" smtClean="0"/>
          </a:p>
          <a:p>
            <a:pPr lvl="1"/>
            <a:r>
              <a:rPr lang="ru-RU" dirty="0"/>
              <a:t>Не е от най-сигурните алгоритми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en.wikipedia.org/wiki/MD5</a:t>
            </a:r>
            <a:r>
              <a:rPr lang="en-US" sz="2800" dirty="0" smtClean="0"/>
              <a:t> </a:t>
            </a:r>
            <a:endParaRPr lang="en-US" sz="2800" dirty="0"/>
          </a:p>
          <a:p>
            <a:pPr lvl="1"/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sz="2800" dirty="0"/>
              <a:t>Кой е най-значимият фактор, използван от едни от най-добрите и известни презентатори в текх индустрията ( Стив Джобс; Бил Гейтс ...), и описан през годините от хора като Аристотел; Джошуа Бел и други ?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/>
              <a:t>Be Smart</a:t>
            </a:r>
            <a:endParaRPr lang="en-US" sz="26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/>
              <a:t>Logos / Pathos / Ethos</a:t>
            </a:r>
            <a:endParaRPr lang="en-US" sz="26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/>
              <a:t>Give as much information on the presented subject, as you can</a:t>
            </a:r>
            <a:endParaRPr lang="en-US" sz="26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/>
              <a:t>Be </a:t>
            </a:r>
            <a:r>
              <a:rPr lang="en-US" sz="2600" dirty="0" smtClean="0"/>
              <a:t>Funny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/>
              <a:t>Be Interesting</a:t>
            </a:r>
            <a:endParaRPr lang="en-US" sz="2600" dirty="0" smtClean="0"/>
          </a:p>
          <a:p>
            <a:pPr marL="871538" lvl="1" indent="-514350">
              <a:buFont typeface="+mj-lt"/>
              <a:buAutoNum type="alphaLcParenR"/>
            </a:pP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886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Максималния размер за момента е 1ТB  представена на Consumer Electronics Show през 2013г</a:t>
            </a:r>
            <a:r>
              <a:rPr lang="ru-RU" dirty="0" smtClean="0"/>
              <a:t>.</a:t>
            </a:r>
            <a:endParaRPr lang="bg-BG" dirty="0" smtClean="0"/>
          </a:p>
          <a:p>
            <a:pPr lvl="1"/>
            <a:r>
              <a:rPr lang="ru-RU" dirty="0"/>
              <a:t>Има проект да достигнат размер до  2TB</a:t>
            </a:r>
          </a:p>
          <a:p>
            <a:pPr lvl="1"/>
            <a:r>
              <a:rPr lang="ru-RU" dirty="0"/>
              <a:t>Първи пуснали USB 3.0 1TB са </a:t>
            </a:r>
            <a:r>
              <a:rPr lang="ru-RU" dirty="0" smtClean="0"/>
              <a:t>Kingston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http://en.wikipedia.org/wiki/USB_flash_drive#History</a:t>
            </a:r>
            <a:endParaRPr lang="en-US" sz="2800" dirty="0"/>
          </a:p>
          <a:p>
            <a:pPr lvl="1"/>
            <a:r>
              <a:rPr lang="en-US" sz="2800" dirty="0">
                <a:hlinkClick r:id="rId3"/>
              </a:rPr>
              <a:t>http://mashable.com/2013/01/08/kingston-1tb-usb-flash-drive/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Logos/Pathos/Ethos </a:t>
            </a:r>
            <a:r>
              <a:rPr lang="bg-BG" dirty="0"/>
              <a:t>е комбинация от три фактора изграждащи основеният принцип необходим за изготвянето на една много успешна презентация</a:t>
            </a:r>
            <a:r>
              <a:rPr lang="bg-BG" dirty="0" smtClean="0"/>
              <a:t>.</a:t>
            </a:r>
          </a:p>
          <a:p>
            <a:pPr lvl="1"/>
            <a:r>
              <a:rPr lang="en-US" dirty="0"/>
              <a:t>Logos – </a:t>
            </a:r>
            <a:r>
              <a:rPr lang="bg-BG" dirty="0"/>
              <a:t>Логическото привличане </a:t>
            </a:r>
          </a:p>
          <a:p>
            <a:pPr lvl="1"/>
            <a:r>
              <a:rPr lang="en-US" dirty="0"/>
              <a:t>Pathos – </a:t>
            </a:r>
            <a:r>
              <a:rPr lang="bg-BG" dirty="0"/>
              <a:t>Емоционално привличане</a:t>
            </a:r>
            <a:endParaRPr lang="en-US" dirty="0"/>
          </a:p>
          <a:p>
            <a:pPr lvl="1"/>
            <a:r>
              <a:rPr lang="en-US" dirty="0"/>
              <a:t>Ethos – </a:t>
            </a:r>
            <a:r>
              <a:rPr lang="bg-BG" dirty="0"/>
              <a:t>Авторитетно </a:t>
            </a:r>
            <a:r>
              <a:rPr lang="bg-BG" dirty="0" smtClean="0"/>
              <a:t>привличане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http://www.wimp.com/teachpersuasion</a:t>
            </a:r>
            <a:r>
              <a:rPr lang="en-US" sz="2800" dirty="0" smtClean="0">
                <a:hlinkClick r:id="rId2"/>
              </a:rPr>
              <a:t>/</a:t>
            </a:r>
            <a:endParaRPr lang="en-US" sz="2800" dirty="0" smtClean="0"/>
          </a:p>
          <a:p>
            <a:pPr marL="357188" lvl="1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/>
              <a:t>Каква е следващата еволюционна стъпка на Мултимедийните Технологии 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Glass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Nokia </a:t>
            </a:r>
            <a:r>
              <a:rPr lang="en-US" dirty="0" smtClean="0"/>
              <a:t>Glasses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Augmented Reality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Microsoft Glasses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Microsoft Kinect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3060" y="3352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Защо </a:t>
            </a:r>
            <a:r>
              <a:rPr lang="en-US" dirty="0"/>
              <a:t>Augmented Reality</a:t>
            </a:r>
            <a:r>
              <a:rPr lang="bg-BG" dirty="0"/>
              <a:t>, а не </a:t>
            </a:r>
            <a:r>
              <a:rPr lang="en-US" dirty="0"/>
              <a:t>Google Glass </a:t>
            </a:r>
            <a:r>
              <a:rPr lang="bg-BG" dirty="0"/>
              <a:t>или </a:t>
            </a:r>
            <a:r>
              <a:rPr lang="en-US" dirty="0"/>
              <a:t>MS Gaming Glasses ?</a:t>
            </a:r>
            <a:endParaRPr lang="bg-BG" dirty="0"/>
          </a:p>
          <a:p>
            <a:pPr lvl="1"/>
            <a:r>
              <a:rPr lang="en-US" sz="2500" dirty="0"/>
              <a:t>Google Glass, </a:t>
            </a:r>
            <a:r>
              <a:rPr lang="bg-BG" sz="2500" dirty="0"/>
              <a:t>както и другите представители, са само примери</a:t>
            </a:r>
            <a:r>
              <a:rPr lang="en-US" sz="2500" dirty="0"/>
              <a:t>. </a:t>
            </a:r>
            <a:r>
              <a:rPr lang="bg-BG" sz="2500" dirty="0"/>
              <a:t>Комбинацията от целите, които си поставят тези компании, са бъдещето на Медийните Технологии</a:t>
            </a:r>
            <a:r>
              <a:rPr lang="bg-BG" sz="2500" dirty="0" smtClean="0"/>
              <a:t>.</a:t>
            </a:r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000" dirty="0">
                <a:solidFill>
                  <a:srgbClr val="CCFF66">
                    <a:lumMod val="40000"/>
                    <a:lumOff val="60000"/>
                  </a:srgbClr>
                </a:solidFill>
                <a:hlinkClick r:id="rId2"/>
              </a:rPr>
              <a:t>http://</a:t>
            </a:r>
            <a:r>
              <a:rPr lang="en-US" sz="2000" dirty="0" smtClean="0">
                <a:solidFill>
                  <a:srgbClr val="CCFF66">
                    <a:lumMod val="40000"/>
                    <a:lumOff val="60000"/>
                  </a:srgbClr>
                </a:solidFill>
                <a:hlinkClick r:id="rId2"/>
              </a:rPr>
              <a:t>www.youtube.com/watch?v=L3wdG-wYN3s</a:t>
            </a:r>
            <a:endParaRPr lang="en-US" sz="2000" dirty="0" smtClean="0">
              <a:solidFill>
                <a:srgbClr val="CCFF66">
                  <a:lumMod val="40000"/>
                  <a:lumOff val="60000"/>
                </a:srgbClr>
              </a:solidFill>
            </a:endParaRPr>
          </a:p>
          <a:p>
            <a:pPr lvl="1"/>
            <a:r>
              <a:rPr lang="en-US" sz="2000" dirty="0">
                <a:hlinkClick r:id="rId3"/>
              </a:rPr>
              <a:t>http://www.youtube.com/watch?v=6Cf7IL_eZ38</a:t>
            </a:r>
            <a:endParaRPr lang="bg-BG" sz="2000" dirty="0">
              <a:solidFill>
                <a:srgbClr val="CCFF66">
                  <a:lumMod val="40000"/>
                  <a:lumOff val="60000"/>
                </a:srgbClr>
              </a:solidFill>
              <a:hlinkClick r:id="rId4"/>
            </a:endParaRPr>
          </a:p>
          <a:p>
            <a:pPr lvl="1"/>
            <a:r>
              <a:rPr lang="en-US" sz="2000" dirty="0">
                <a:solidFill>
                  <a:srgbClr val="CCFF66">
                    <a:lumMod val="40000"/>
                    <a:lumOff val="60000"/>
                  </a:srgbClr>
                </a:solidFill>
                <a:hlinkClick r:id="rId4"/>
              </a:rPr>
              <a:t>http://mashable.com/2013/08/07/microsoft-augmented-reality-glasses/</a:t>
            </a:r>
            <a:endParaRPr lang="en-US" sz="2000" dirty="0">
              <a:solidFill>
                <a:srgbClr val="CCFF66">
                  <a:lumMod val="40000"/>
                  <a:lumOff val="60000"/>
                </a:srgbClr>
              </a:solidFill>
            </a:endParaRPr>
          </a:p>
          <a:p>
            <a:pPr lvl="1"/>
            <a:r>
              <a:rPr lang="en-US" sz="2000" dirty="0">
                <a:hlinkClick r:id="rId5"/>
              </a:rPr>
              <a:t>http://www.youtube.com/watch?v=MvP4cHfUD5g</a:t>
            </a:r>
            <a:endParaRPr lang="bg-BG" sz="2000" dirty="0">
              <a:solidFill>
                <a:srgbClr val="CCFF66">
                  <a:lumMod val="40000"/>
                  <a:lumOff val="60000"/>
                </a:srgbClr>
              </a:solidFill>
              <a:hlinkClick r:id="rId6"/>
            </a:endParaRPr>
          </a:p>
          <a:p>
            <a:pPr lvl="1"/>
            <a:r>
              <a:rPr lang="en-US" sz="2000" dirty="0">
                <a:solidFill>
                  <a:srgbClr val="CCFF66">
                    <a:lumMod val="40000"/>
                    <a:lumOff val="60000"/>
                  </a:srgbClr>
                </a:solidFill>
                <a:hlinkClick r:id="rId6"/>
              </a:rPr>
              <a:t>http://www.google.com/glass/start/how-it-feels/#video=hif-video</a:t>
            </a:r>
            <a:endParaRPr lang="en-US" sz="2000" dirty="0">
              <a:solidFill>
                <a:srgbClr val="CCFF66">
                  <a:lumMod val="40000"/>
                  <a:lumOff val="60000"/>
                </a:srgbClr>
              </a:solidFill>
            </a:endParaRPr>
          </a:p>
          <a:p>
            <a:pPr lvl="1"/>
            <a:endParaRPr lang="en-US" sz="2000" dirty="0">
              <a:solidFill>
                <a:srgbClr val="CCFF66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/>
              <a:t>На кой слой от OSI модела работи ICMP протокола</a:t>
            </a:r>
            <a:r>
              <a:rPr lang="ru-RU" dirty="0" smtClean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application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physical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network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6505" y="3352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ICMP е един от основните протоколи в Интернет комуникацията. Използва се главно от операционните системи за изпращането на съобщения за грешка, показвайки недостъпност на Интернет услугата или че хостът в Интернет не може да бъде достигнат. </a:t>
            </a:r>
            <a:endParaRPr lang="en-US" sz="2800" dirty="0" smtClean="0"/>
          </a:p>
          <a:p>
            <a:pPr lvl="1"/>
            <a:r>
              <a:rPr lang="ru-RU" sz="2600" dirty="0" smtClean="0"/>
              <a:t>ICMP </a:t>
            </a:r>
            <a:r>
              <a:rPr lang="ru-RU" sz="2600" dirty="0"/>
              <a:t>рядко се използва от Интернет приложенията. </a:t>
            </a:r>
            <a:endParaRPr lang="en-US" sz="2600" dirty="0" smtClean="0"/>
          </a:p>
          <a:p>
            <a:pPr lvl="1"/>
            <a:r>
              <a:rPr lang="ru-RU" sz="2600" dirty="0" smtClean="0"/>
              <a:t>Програми</a:t>
            </a:r>
            <a:r>
              <a:rPr lang="ru-RU" sz="2600" dirty="0"/>
              <a:t>, които използват протокола ICMP са ping, nmap и </a:t>
            </a:r>
            <a:r>
              <a:rPr lang="ru-RU" sz="2600" dirty="0" smtClean="0"/>
              <a:t>др</a:t>
            </a:r>
            <a:endParaRPr lang="en-US" dirty="0" smtClean="0"/>
          </a:p>
          <a:p>
            <a:r>
              <a:rPr lang="bg-BG" sz="2800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en.wikipedia.org/wiki/OSI_model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/>
              <a:t> Кое от изброените не е HTTP заявка</a:t>
            </a:r>
            <a:r>
              <a:rPr lang="ru-RU" dirty="0" smtClean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DELETE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PRINT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POST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CONNECT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24435" y="2209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600" dirty="0"/>
              <a:t>POST — позволява клиентът да изпрати данни на сървъра. Тази заявка обикновено се генерира при изпращането на уеб формуляр, а данните могат да бъдат: текст, написан от потребителя във формуляра; файл на клиентския компютър и др.</a:t>
            </a:r>
          </a:p>
          <a:p>
            <a:r>
              <a:rPr lang="ru-RU" sz="2600" dirty="0"/>
              <a:t>DELETE — изтрива посочения ресурс.</a:t>
            </a:r>
          </a:p>
          <a:p>
            <a:r>
              <a:rPr lang="ru-RU" sz="2600" dirty="0"/>
              <a:t>CONNECT — използва се при комуникация през прокси</a:t>
            </a:r>
            <a:r>
              <a:rPr lang="ru-RU" sz="2600" dirty="0" smtClean="0"/>
              <a:t>.</a:t>
            </a:r>
            <a:endParaRPr lang="en-US" sz="2600" dirty="0" smtClean="0"/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endParaRPr lang="ru-RU" sz="2600" dirty="0"/>
          </a:p>
          <a:p>
            <a:r>
              <a:rPr lang="bg-BG" sz="3000" dirty="0" smtClean="0"/>
              <a:t>Информация</a:t>
            </a:r>
            <a:r>
              <a:rPr lang="bg-BG" sz="2800" dirty="0" smtClean="0"/>
              <a:t>:</a:t>
            </a:r>
            <a:endParaRPr lang="en-US" sz="2800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bg.wikipedia.org/wiki/HTTP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/>
              <a:t>Коя от следните компании е собственик на </a:t>
            </a:r>
            <a:r>
              <a:rPr lang="bg-BG" dirty="0" smtClean="0"/>
              <a:t>протокола </a:t>
            </a:r>
            <a:r>
              <a:rPr lang="en-US" dirty="0" smtClean="0"/>
              <a:t>MAPI? :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VMware</a:t>
            </a:r>
            <a:r>
              <a:rPr lang="bg-BG" dirty="0" smtClean="0"/>
              <a:t>	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Google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Microsoft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Blackberry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Mail.bg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Yahoo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Hewlett-Packard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352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MAPI (Messaging Application Programming Interface) </a:t>
            </a:r>
            <a:r>
              <a:rPr lang="bg-BG" dirty="0" smtClean="0"/>
              <a:t>е създаден и е собственост на </a:t>
            </a:r>
            <a:r>
              <a:rPr lang="en-US" dirty="0" smtClean="0"/>
              <a:t>Microsoft</a:t>
            </a:r>
            <a:r>
              <a:rPr lang="bg-BG" dirty="0"/>
              <a:t>.</a:t>
            </a:r>
            <a:r>
              <a:rPr lang="bg-BG" dirty="0" smtClean="0"/>
              <a:t> </a:t>
            </a:r>
          </a:p>
          <a:p>
            <a:pPr lvl="1"/>
            <a:r>
              <a:rPr lang="bg-BG" dirty="0" smtClean="0"/>
              <a:t>Използва се предимно в мейл клиента </a:t>
            </a:r>
            <a:r>
              <a:rPr lang="en-US" dirty="0"/>
              <a:t>Microsoft </a:t>
            </a:r>
            <a:r>
              <a:rPr lang="en-US" dirty="0" smtClean="0"/>
              <a:t>Outlook</a:t>
            </a:r>
            <a:r>
              <a:rPr lang="bg-BG" dirty="0" smtClean="0"/>
              <a:t> за връзка към </a:t>
            </a:r>
            <a:r>
              <a:rPr lang="en-US" dirty="0" smtClean="0"/>
              <a:t>Microsoft </a:t>
            </a:r>
            <a:r>
              <a:rPr lang="en-US" dirty="0"/>
              <a:t>Exchange </a:t>
            </a:r>
            <a:r>
              <a:rPr lang="en-US" dirty="0" smtClean="0"/>
              <a:t>Mail server.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en.wikipedia.org/wiki/MAPI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/>
              <a:t>Ако приемем, че адресите не са заети - кои от тях </a:t>
            </a:r>
            <a:r>
              <a:rPr lang="ru-RU" dirty="0" smtClean="0"/>
              <a:t>НЕ може </a:t>
            </a:r>
            <a:r>
              <a:rPr lang="ru-RU" dirty="0"/>
              <a:t>да бъде регистриран</a:t>
            </a:r>
            <a:r>
              <a:rPr lang="ru-RU" dirty="0" smtClean="0"/>
              <a:t>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help.me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hp.bg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mobile.tel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com.com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facebook.co.uk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more.info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samsung.tv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2743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600" dirty="0">
                <a:effectLst/>
              </a:rPr>
              <a:t>Регистър.БГ</a:t>
            </a:r>
            <a:r>
              <a:rPr lang="ru-RU" sz="2600" b="0" dirty="0">
                <a:effectLst/>
              </a:rPr>
              <a:t> </a:t>
            </a:r>
            <a:r>
              <a:rPr lang="ru-RU" sz="2600" b="0" dirty="0" smtClean="0">
                <a:effectLst/>
              </a:rPr>
              <a:t>(организацията</a:t>
            </a:r>
            <a:r>
              <a:rPr lang="ru-RU" sz="2600" b="0" dirty="0">
                <a:effectLst/>
              </a:rPr>
              <a:t>, на която е делегирано управлението на областта </a:t>
            </a:r>
            <a:r>
              <a:rPr lang="ru-RU" sz="2600" dirty="0" smtClean="0">
                <a:effectLst/>
              </a:rPr>
              <a:t>.bg) има изискване за минимална дължина </a:t>
            </a:r>
            <a:r>
              <a:rPr lang="bg-BG" sz="2600" dirty="0" smtClean="0">
                <a:effectLst/>
              </a:rPr>
              <a:t>на името </a:t>
            </a:r>
            <a:r>
              <a:rPr lang="ru-RU" sz="2600" dirty="0" smtClean="0">
                <a:effectLst/>
              </a:rPr>
              <a:t>от 3 символа</a:t>
            </a:r>
            <a:r>
              <a:rPr lang="ru-RU" sz="2600" b="0" dirty="0" smtClean="0">
                <a:effectLst/>
              </a:rPr>
              <a:t>.</a:t>
            </a:r>
          </a:p>
          <a:p>
            <a:pPr lvl="1"/>
            <a:r>
              <a:rPr lang="bg-BG" sz="2400" dirty="0" smtClean="0"/>
              <a:t>Това ограничение важи за </a:t>
            </a:r>
            <a:r>
              <a:rPr lang="en-US" sz="2400" dirty="0" smtClean="0"/>
              <a:t>.</a:t>
            </a:r>
            <a:r>
              <a:rPr lang="en-US" sz="2400" dirty="0" err="1" smtClean="0"/>
              <a:t>bg</a:t>
            </a:r>
            <a:r>
              <a:rPr lang="bg-BG" sz="2400" dirty="0" smtClean="0"/>
              <a:t> домейни</a:t>
            </a:r>
            <a:r>
              <a:rPr lang="en-US" sz="2400" dirty="0" smtClean="0"/>
              <a:t>. </a:t>
            </a:r>
            <a:endParaRPr lang="bg-BG" sz="2400" dirty="0" smtClean="0"/>
          </a:p>
          <a:p>
            <a:pPr lvl="1"/>
            <a:r>
              <a:rPr lang="bg-BG" sz="2400" dirty="0" smtClean="0"/>
              <a:t>Всички посочени адреси без </a:t>
            </a:r>
            <a:r>
              <a:rPr lang="en-US" sz="2400" dirty="0" smtClean="0"/>
              <a:t>hp.bg </a:t>
            </a:r>
            <a:r>
              <a:rPr lang="bg-BG" sz="2400" dirty="0" smtClean="0"/>
              <a:t>са валидни и активни.</a:t>
            </a:r>
          </a:p>
          <a:p>
            <a:pPr lvl="1"/>
            <a:r>
              <a:rPr lang="bg-BG" sz="2400" dirty="0" smtClean="0"/>
              <a:t>Примерни съществуващи </a:t>
            </a:r>
            <a:r>
              <a:rPr lang="bg-BG" sz="2400" dirty="0" err="1" smtClean="0"/>
              <a:t>двубуквени</a:t>
            </a:r>
            <a:r>
              <a:rPr lang="bg-BG" sz="2400" dirty="0" smtClean="0"/>
              <a:t> домейни:</a:t>
            </a:r>
          </a:p>
          <a:p>
            <a:pPr lvl="2"/>
            <a:r>
              <a:rPr lang="en-US" sz="2200" dirty="0" smtClean="0"/>
              <a:t>hp.com </a:t>
            </a:r>
            <a:r>
              <a:rPr lang="en-US" sz="2200" dirty="0"/>
              <a:t>(</a:t>
            </a:r>
            <a:r>
              <a:rPr lang="en-US" sz="2200" dirty="0" smtClean="0"/>
              <a:t>Hewlett-Packard</a:t>
            </a:r>
            <a:r>
              <a:rPr lang="en-US" sz="2200" dirty="0"/>
              <a:t>), aa.com (American </a:t>
            </a:r>
            <a:r>
              <a:rPr lang="en-US" sz="2200" dirty="0" smtClean="0"/>
              <a:t>Airlines)</a:t>
            </a:r>
            <a:r>
              <a:rPr lang="bg-BG" sz="2200" dirty="0" smtClean="0"/>
              <a:t>, </a:t>
            </a:r>
            <a:r>
              <a:rPr lang="en-US" sz="2200" dirty="0"/>
              <a:t>vw.com (</a:t>
            </a:r>
            <a:r>
              <a:rPr lang="en-US" sz="2200" dirty="0" smtClean="0"/>
              <a:t>Volkswagen)</a:t>
            </a:r>
            <a:r>
              <a:rPr lang="bg-BG" sz="2200" dirty="0" smtClean="0"/>
              <a:t>, </a:t>
            </a:r>
            <a:r>
              <a:rPr lang="en-US" sz="2200" dirty="0"/>
              <a:t>wb.com (Warner Bros</a:t>
            </a:r>
            <a:r>
              <a:rPr lang="en-US" sz="2200" dirty="0" smtClean="0"/>
              <a:t>.)</a:t>
            </a:r>
            <a:r>
              <a:rPr lang="bg-BG" sz="2200" dirty="0" smtClean="0"/>
              <a:t>…</a:t>
            </a:r>
          </a:p>
          <a:p>
            <a:r>
              <a:rPr lang="bg-BG" sz="2600" dirty="0"/>
              <a:t>Информация</a:t>
            </a:r>
            <a:r>
              <a:rPr lang="bg-BG" sz="3000" dirty="0"/>
              <a:t>:</a:t>
            </a:r>
            <a:endParaRPr lang="en-US" sz="3000" dirty="0" smtClean="0"/>
          </a:p>
          <a:p>
            <a:pPr lvl="1"/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www.register.bg/user/static/rules/bg/index.html</a:t>
            </a:r>
            <a:endParaRPr lang="en-US" sz="2400" dirty="0" smtClean="0"/>
          </a:p>
          <a:p>
            <a:pPr lvl="1"/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en.wikipedia.org/wiki/Single-letter_second-level_domain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/>
              <a:t>Кои от следните HTML 4.01 елементи са отстранени от HTML5: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&lt;body&gt;, &lt;acronym&gt;, &lt;frameset&gt;;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&lt;applet&gt;, &lt;h6&gt;, &lt;</a:t>
            </a:r>
            <a:r>
              <a:rPr lang="en-US" dirty="0" err="1"/>
              <a:t>abbr</a:t>
            </a:r>
            <a:r>
              <a:rPr lang="en-US" dirty="0"/>
              <a:t>&gt;;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&lt;center&gt;, &lt;big&gt;, &lt;</a:t>
            </a:r>
            <a:r>
              <a:rPr lang="en-US" dirty="0" err="1"/>
              <a:t>basefont</a:t>
            </a:r>
            <a:r>
              <a:rPr lang="en-US" dirty="0"/>
              <a:t>&gt;;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&lt;</a:t>
            </a:r>
            <a:r>
              <a:rPr lang="en-US" dirty="0" err="1"/>
              <a:t>dir</a:t>
            </a:r>
            <a:r>
              <a:rPr lang="en-US" dirty="0"/>
              <a:t>&gt;, &lt;footer&gt;, &lt;label&gt;;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&lt;strike&gt;, &lt;font&gt;, &lt;</a:t>
            </a:r>
            <a:r>
              <a:rPr lang="en-US" dirty="0" err="1"/>
              <a:t>nav</a:t>
            </a:r>
            <a:r>
              <a:rPr lang="en-US" dirty="0"/>
              <a:t>&gt;;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&lt;</a:t>
            </a:r>
            <a:r>
              <a:rPr lang="en-US" dirty="0" err="1"/>
              <a:t>keygen</a:t>
            </a:r>
            <a:r>
              <a:rPr lang="en-US" dirty="0"/>
              <a:t>&gt;, &lt;a&gt;, &lt;meta&gt;.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352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800" dirty="0"/>
              <a:t>Верният отговор е </a:t>
            </a:r>
            <a:r>
              <a:rPr lang="en-US" sz="2800" dirty="0"/>
              <a:t>C) </a:t>
            </a:r>
            <a:r>
              <a:rPr lang="en-US" sz="2800" dirty="0">
                <a:effectLst/>
              </a:rPr>
              <a:t>&lt;center&gt;, &lt;big&gt;, &lt;</a:t>
            </a:r>
            <a:r>
              <a:rPr lang="en-US" sz="2800" dirty="0" err="1">
                <a:effectLst/>
              </a:rPr>
              <a:t>basefont</a:t>
            </a:r>
            <a:r>
              <a:rPr lang="en-US" sz="2800" dirty="0">
                <a:effectLst/>
              </a:rPr>
              <a:t>&gt;;</a:t>
            </a:r>
            <a:endParaRPr lang="bg-BG" dirty="0" smtClean="0"/>
          </a:p>
          <a:p>
            <a:pPr lvl="1"/>
            <a:r>
              <a:rPr lang="bg-BG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Таг </a:t>
            </a:r>
            <a:r>
              <a:rPr lang="bg-BG" sz="1800" u="sng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&lt;</a:t>
            </a:r>
            <a:r>
              <a:rPr lang="bg-BG" sz="1800" u="sng" dirty="0" err="1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center</a:t>
            </a:r>
            <a:r>
              <a:rPr lang="bg-BG" sz="1800" u="sng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&gt;</a:t>
            </a:r>
            <a:r>
              <a:rPr lang="bg-BG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 се използва за център - подравняване на текста. Не се поддържа в HTML5. Използвайте CSS, за да центрирате текст.</a:t>
            </a:r>
            <a:endParaRPr lang="en-US" sz="1800" dirty="0">
              <a:solidFill>
                <a:srgbClr val="CCFF66">
                  <a:lumMod val="40000"/>
                  <a:lumOff val="60000"/>
                </a:srgbClr>
              </a:solidFill>
              <a:effectLst/>
            </a:endParaRPr>
          </a:p>
          <a:p>
            <a:pPr lvl="1"/>
            <a:r>
              <a:rPr lang="bg-BG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Таг </a:t>
            </a:r>
            <a:r>
              <a:rPr lang="bg-BG" sz="1800" u="sng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&lt;</a:t>
            </a:r>
            <a:r>
              <a:rPr lang="bg-BG" sz="1800" u="sng" dirty="0" err="1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basefont</a:t>
            </a:r>
            <a:r>
              <a:rPr lang="bg-BG" sz="1800" u="sng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&gt;</a:t>
            </a:r>
            <a:r>
              <a:rPr lang="bg-BG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 задава по подразбиране цвят на шрифт, размер на шрифт или вид на шрифт за целия текст в документа. Не се поддържа в HTML5. Използвайте CSS, за да зададете по подразбиране цвят на шрифт, размер на шрифт или вид на шрифт за целия текст в документа.</a:t>
            </a:r>
            <a:endParaRPr lang="bg-BG" sz="1800" dirty="0">
              <a:solidFill>
                <a:srgbClr val="CCFF66">
                  <a:lumMod val="40000"/>
                  <a:lumOff val="60000"/>
                </a:srgbClr>
              </a:solidFill>
            </a:endParaRPr>
          </a:p>
          <a:p>
            <a:pPr lvl="1"/>
            <a:r>
              <a:rPr lang="bg-BG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Таг </a:t>
            </a:r>
            <a:r>
              <a:rPr lang="bg-BG" sz="1800" u="sng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&lt;</a:t>
            </a:r>
            <a:r>
              <a:rPr lang="bg-BG" sz="1800" u="sng" dirty="0" err="1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big</a:t>
            </a:r>
            <a:r>
              <a:rPr lang="bg-BG" sz="1800" u="sng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&gt;</a:t>
            </a:r>
            <a:r>
              <a:rPr lang="bg-BG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 определя увеличаването на размера на текста. Не се поддържа в HTML5. Използвайте CSS, за да зададете размера на текста в документа.</a:t>
            </a:r>
          </a:p>
          <a:p>
            <a:pPr lvl="1"/>
            <a:r>
              <a:rPr lang="bg-BG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Други елементи премахнати от HTML5: </a:t>
            </a:r>
            <a:r>
              <a:rPr lang="en-US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&lt;acronym&gt;</a:t>
            </a:r>
            <a:r>
              <a:rPr lang="bg-BG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, </a:t>
            </a:r>
            <a:r>
              <a:rPr lang="en-US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&lt;applet&gt;</a:t>
            </a:r>
            <a:r>
              <a:rPr lang="bg-BG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, </a:t>
            </a:r>
            <a:r>
              <a:rPr lang="en-US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&lt;</a:t>
            </a:r>
            <a:r>
              <a:rPr lang="en-US" sz="1800" dirty="0" err="1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dir</a:t>
            </a:r>
            <a:r>
              <a:rPr lang="en-US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&gt;</a:t>
            </a:r>
            <a:r>
              <a:rPr lang="bg-BG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, </a:t>
            </a:r>
            <a:r>
              <a:rPr lang="en-US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&lt;font&gt;</a:t>
            </a:r>
            <a:r>
              <a:rPr lang="bg-BG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, </a:t>
            </a:r>
            <a:r>
              <a:rPr lang="en-US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&lt;frame&gt;</a:t>
            </a:r>
            <a:r>
              <a:rPr lang="bg-BG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, </a:t>
            </a:r>
            <a:r>
              <a:rPr lang="en-US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&lt;frameset&gt;</a:t>
            </a:r>
            <a:r>
              <a:rPr lang="bg-BG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, </a:t>
            </a:r>
            <a:r>
              <a:rPr lang="en-US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&lt;</a:t>
            </a:r>
            <a:r>
              <a:rPr lang="en-US" sz="1800" dirty="0" err="1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noframes</a:t>
            </a:r>
            <a:r>
              <a:rPr lang="en-US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&gt;</a:t>
            </a:r>
            <a:r>
              <a:rPr lang="bg-BG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, </a:t>
            </a:r>
            <a:r>
              <a:rPr lang="en-US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&lt;strike&gt;</a:t>
            </a:r>
            <a:r>
              <a:rPr lang="bg-BG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, </a:t>
            </a:r>
            <a:r>
              <a:rPr lang="en-US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&lt;</a:t>
            </a:r>
            <a:r>
              <a:rPr lang="en-US" sz="1800" dirty="0" err="1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tt</a:t>
            </a:r>
            <a:r>
              <a:rPr lang="en-US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&gt;</a:t>
            </a:r>
            <a:r>
              <a:rPr lang="bg-BG" sz="18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.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en.wikipedia.org/wiki/HTML_element#List_of_all_HTML_elements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/>
              <a:t>Системен софтуер, който е  създаден  да замени BIOS: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NTLDR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RAID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ACPI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UEFI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962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 descr="C:\Users\NADY\Desktop\Otborna Rabota\p67-UEFI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99" y="1912747"/>
            <a:ext cx="4153865" cy="328155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>
                <a:effectLst/>
              </a:rPr>
              <a:t>Кой е верния отговор за </a:t>
            </a:r>
            <a:r>
              <a:rPr lang="en-US" dirty="0">
                <a:effectLst/>
              </a:rPr>
              <a:t>JavaScript</a:t>
            </a:r>
            <a:r>
              <a:rPr lang="bg-BG" dirty="0">
                <a:effectLst/>
              </a:rPr>
              <a:t>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9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Дефинира съдържанието на Уеб сайтовете чрез семантични тагове.</a:t>
            </a:r>
            <a:endParaRPr lang="en-US" sz="2900" dirty="0">
              <a:solidFill>
                <a:srgbClr val="CCFF66">
                  <a:lumMod val="40000"/>
                  <a:lumOff val="60000"/>
                </a:srgbClr>
              </a:solidFill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sz="29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Обектно-ориентиран език за програмиране.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900" dirty="0" smtClean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Ролята </a:t>
            </a:r>
            <a:r>
              <a:rPr lang="bg-BG" sz="29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на </a:t>
            </a:r>
            <a:r>
              <a:rPr lang="en-US" sz="29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JavaScript е </a:t>
            </a:r>
            <a:r>
              <a:rPr lang="en-US" sz="2900" dirty="0" err="1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да</a:t>
            </a:r>
            <a:r>
              <a:rPr lang="en-US" sz="29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 </a:t>
            </a:r>
            <a:r>
              <a:rPr lang="en-US" sz="2900" dirty="0" err="1" smtClean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представя</a:t>
            </a:r>
            <a:r>
              <a:rPr lang="bg-BG" sz="2900" dirty="0" smtClean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 </a:t>
            </a:r>
            <a:r>
              <a:rPr lang="en-US" sz="2900" dirty="0" err="1" smtClean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информация</a:t>
            </a:r>
            <a:r>
              <a:rPr lang="en-US" sz="2900" dirty="0" smtClean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 </a:t>
            </a:r>
            <a:r>
              <a:rPr lang="en-US" sz="2900" dirty="0" err="1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по</a:t>
            </a:r>
            <a:r>
              <a:rPr lang="en-US" sz="29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 </a:t>
            </a:r>
            <a:r>
              <a:rPr lang="en-US" sz="2900" dirty="0" err="1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смислен</a:t>
            </a:r>
            <a:r>
              <a:rPr lang="en-US" sz="29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 </a:t>
            </a:r>
            <a:r>
              <a:rPr lang="en-US" sz="2900" dirty="0" err="1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начин</a:t>
            </a:r>
            <a:r>
              <a:rPr lang="en-US" sz="29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. </a:t>
            </a:r>
            <a:r>
              <a:rPr lang="bg-BG" sz="29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Подобно на хартиен документ.</a:t>
            </a:r>
            <a:endParaRPr lang="en-US" sz="2900" dirty="0">
              <a:solidFill>
                <a:srgbClr val="CCFF66">
                  <a:lumMod val="40000"/>
                  <a:lumOff val="60000"/>
                </a:srgbClr>
              </a:solidFill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sz="29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Определя </a:t>
            </a:r>
            <a:r>
              <a:rPr lang="en-US" sz="2900" dirty="0" err="1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заглавията</a:t>
            </a:r>
            <a:r>
              <a:rPr lang="en-US" sz="29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, </a:t>
            </a:r>
            <a:r>
              <a:rPr lang="en-US" sz="2900" dirty="0" err="1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параграфи</a:t>
            </a:r>
            <a:r>
              <a:rPr lang="bg-BG" sz="29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те</a:t>
            </a:r>
            <a:r>
              <a:rPr lang="en-US" sz="29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, </a:t>
            </a:r>
            <a:r>
              <a:rPr lang="en-US" sz="2900" dirty="0" err="1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текстови</a:t>
            </a:r>
            <a:r>
              <a:rPr lang="en-US" sz="29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 </a:t>
            </a:r>
            <a:r>
              <a:rPr lang="en-US" sz="2900" dirty="0" err="1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карета</a:t>
            </a:r>
            <a:r>
              <a:rPr lang="en-US" sz="29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, </a:t>
            </a:r>
            <a:r>
              <a:rPr lang="en-US" sz="2900" dirty="0" err="1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размер</a:t>
            </a:r>
            <a:r>
              <a:rPr lang="en-US" sz="29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, </a:t>
            </a:r>
            <a:r>
              <a:rPr lang="en-US" sz="2900" dirty="0" err="1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цвят</a:t>
            </a:r>
            <a:r>
              <a:rPr lang="en-US" sz="29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 и / </a:t>
            </a:r>
            <a:r>
              <a:rPr lang="en-US" sz="2900" dirty="0" err="1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или</a:t>
            </a:r>
            <a:r>
              <a:rPr lang="en-US" sz="29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 </a:t>
            </a:r>
            <a:r>
              <a:rPr lang="en-US" sz="2900" dirty="0" err="1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позициониране</a:t>
            </a:r>
            <a:r>
              <a:rPr lang="en-US" sz="290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.</a:t>
            </a:r>
            <a:endParaRPr lang="bg-BG" sz="2900" dirty="0">
              <a:solidFill>
                <a:srgbClr val="CCFF66">
                  <a:lumMod val="40000"/>
                  <a:lumOff val="60000"/>
                </a:srgbClr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2667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800" dirty="0"/>
              <a:t>Верният отговор е </a:t>
            </a:r>
            <a:r>
              <a:rPr lang="en-US" sz="2800" dirty="0"/>
              <a:t>B)</a:t>
            </a:r>
            <a:r>
              <a:rPr lang="bg-BG" sz="2800" dirty="0"/>
              <a:t> Обектно-ориентиран език за програмиране</a:t>
            </a:r>
            <a:endParaRPr lang="bg-BG" dirty="0" smtClean="0"/>
          </a:p>
          <a:p>
            <a:pPr lvl="1"/>
            <a:r>
              <a:rPr lang="ru-RU" sz="1800" b="0" dirty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Обектно-ориентираното програмиране е парадигма в компютърното програмиране, при която една програмна система се моделира като набор от обекти , които взаимодействат помежду си, за разлика от традиционното виждане, в което една програма е списък от инструкции, които компютърът изпълнява. Всеки обект е способен да получава съобщения, обработва данни и праща съобщения на други обекти</a:t>
            </a:r>
            <a:r>
              <a:rPr lang="ru-RU" sz="1800" b="0" dirty="0" smtClean="0">
                <a:solidFill>
                  <a:srgbClr val="CCFF66">
                    <a:lumMod val="40000"/>
                    <a:lumOff val="60000"/>
                  </a:srgbClr>
                </a:solidFill>
                <a:effectLst/>
              </a:rPr>
              <a:t>.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  <a:hlinkClick r:id="rId2"/>
              </a:rPr>
              <a:t>http://en.wikipedia.org/wiki/JavaScript</a:t>
            </a:r>
            <a:endParaRPr lang="en-US" sz="2800" dirty="0">
              <a:solidFill>
                <a:srgbClr val="CCFF66">
                  <a:lumMod val="40000"/>
                  <a:lumOff val="60000"/>
                </a:srgbClr>
              </a:solidFill>
            </a:endParaRPr>
          </a:p>
          <a:p>
            <a:pPr lvl="1"/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  <a:hlinkClick r:id="rId3"/>
              </a:rPr>
              <a:t>http://en.wikipedia.org/wiki/Object-oriented_programming#OOP_in_dynamic_languages</a:t>
            </a:r>
            <a:endParaRPr lang="en-US" sz="2800" dirty="0">
              <a:solidFill>
                <a:srgbClr val="CCFF66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bg-BG" sz="3600" dirty="0" smtClean="0"/>
              <a:t>Академия на </a:t>
            </a:r>
            <a:r>
              <a:rPr lang="bg-BG" sz="3600" dirty="0" err="1" smtClean="0"/>
              <a:t>Телерик</a:t>
            </a:r>
            <a:endParaRPr lang="bg-BG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/>
              <a:t>Въпроси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6400800"/>
            <a:ext cx="35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http://schoolacademy.telerik.com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95598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 smtClean="0"/>
              <a:t>Домашно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Съставете по един въпрос за всяка една от </a:t>
            </a:r>
            <a:r>
              <a:rPr lang="en-US" sz="3000" dirty="0" smtClean="0"/>
              <a:t>1</a:t>
            </a:r>
            <a:r>
              <a:rPr lang="bg-BG" sz="3000" dirty="0" smtClean="0"/>
              <a:t>6-та </a:t>
            </a:r>
            <a:r>
              <a:rPr lang="bg-BG" sz="3000" smtClean="0"/>
              <a:t>до </a:t>
            </a:r>
            <a:r>
              <a:rPr lang="bg-BG" sz="3000" smtClean="0"/>
              <a:t>20</a:t>
            </a:r>
            <a:r>
              <a:rPr lang="bg-BG" sz="3000" smtClean="0"/>
              <a:t>-та </a:t>
            </a:r>
            <a:r>
              <a:rPr lang="bg-BG" sz="3000" dirty="0" smtClean="0"/>
              <a:t>тема (включително) от </a:t>
            </a:r>
            <a:r>
              <a:rPr lang="bg-BG" sz="3000" dirty="0" smtClean="0">
                <a:hlinkClick r:id="rId2"/>
              </a:rPr>
              <a:t>конспекта за НОИТ</a:t>
            </a:r>
            <a:r>
              <a:rPr lang="bg-BG" sz="3000" dirty="0" smtClean="0"/>
              <a:t>. 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2800" dirty="0" smtClean="0"/>
              <a:t>За всеки въпрос трябва да има обозначен верен отговор, обяснение и линкове с повече информация</a:t>
            </a:r>
          </a:p>
          <a:p>
            <a:pPr lvl="1">
              <a:lnSpc>
                <a:spcPct val="100000"/>
              </a:lnSpc>
            </a:pPr>
            <a:r>
              <a:rPr lang="bg-BG" sz="2800" dirty="0" smtClean="0"/>
              <a:t>Ползвайте слайдовете от тази презентация за шаблон</a:t>
            </a:r>
          </a:p>
          <a:p>
            <a:pPr lvl="1">
              <a:lnSpc>
                <a:spcPct val="100000"/>
              </a:lnSpc>
            </a:pPr>
            <a:r>
              <a:rPr lang="bg-BG" sz="2800" dirty="0" smtClean="0"/>
              <a:t>Преди всеки въпрос слагайте съответния заглавен слайд  за тема от конспекта, както в тази презентация (напр. 2 слайд в тази презентация)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8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UEFI (Unified Extensible Firmware Interface) </a:t>
            </a:r>
            <a:r>
              <a:rPr lang="bg-BG" sz="2800" dirty="0"/>
              <a:t>е стандартен интерфейс за </a:t>
            </a:r>
            <a:r>
              <a:rPr lang="bg-BG" sz="2800" dirty="0" err="1"/>
              <a:t>фърмуер</a:t>
            </a:r>
            <a:r>
              <a:rPr lang="bg-BG" sz="2800" dirty="0"/>
              <a:t> за компютри, създаден да замени </a:t>
            </a:r>
            <a:r>
              <a:rPr lang="en-US" sz="2800" dirty="0"/>
              <a:t>BIOS</a:t>
            </a:r>
            <a:endParaRPr lang="bg-BG" sz="2800" dirty="0" smtClean="0"/>
          </a:p>
          <a:p>
            <a:pPr lvl="1"/>
            <a:r>
              <a:rPr lang="ru-RU" sz="24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По-бързо време за стартиране и възобновяване </a:t>
            </a:r>
          </a:p>
          <a:p>
            <a:pPr marL="357188" lvl="1" indent="0">
              <a:buNone/>
            </a:pPr>
            <a:r>
              <a:rPr lang="ru-RU" sz="24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от хибернация</a:t>
            </a:r>
            <a:endParaRPr lang="bg-BG" sz="2400" dirty="0">
              <a:solidFill>
                <a:srgbClr val="CCFF66">
                  <a:lumMod val="40000"/>
                  <a:lumOff val="60000"/>
                </a:srgbClr>
              </a:solidFill>
            </a:endParaRPr>
          </a:p>
          <a:p>
            <a:pPr lvl="1"/>
            <a:r>
              <a:rPr lang="ru-RU" sz="24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Поддръжка за устройства, по-големи от 2,2 терабайта (ТБ)</a:t>
            </a:r>
          </a:p>
          <a:p>
            <a:pPr lvl="1"/>
            <a:r>
              <a:rPr lang="ru-RU" sz="24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Възможност за използване на BIOS с UEFI </a:t>
            </a:r>
            <a:r>
              <a:rPr lang="ru-RU" sz="2400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хардуер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en.wikipedia.org/wiki/Unified_Extensible_Firmware_Interface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2" descr="C:\Users\NADY\Desktop\Otborna Rabota\150px-Uefi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828800"/>
            <a:ext cx="1219200" cy="1406144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IRQ?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	Заявка за прекъсване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Коефициентът </a:t>
            </a:r>
            <a:r>
              <a:rPr lang="ru-RU" dirty="0"/>
              <a:t>на интелигентност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Дихателна </a:t>
            </a:r>
            <a:r>
              <a:rPr lang="bg-BG" dirty="0" smtClean="0"/>
              <a:t>честота</a:t>
            </a:r>
            <a:endParaRPr lang="ru-RU" dirty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Код </a:t>
            </a:r>
            <a:r>
              <a:rPr lang="ru-RU" dirty="0"/>
              <a:t>за бърза реакция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1600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5790</TotalTime>
  <Words>2008</Words>
  <Application>Microsoft Office PowerPoint</Application>
  <PresentationFormat>On-screen Show (4:3)</PresentationFormat>
  <Paragraphs>389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Telerik Academy</vt:lpstr>
      <vt:lpstr>Тренировъчен тест по информационни технологии</vt:lpstr>
      <vt:lpstr>Компютърни системи</vt:lpstr>
      <vt:lpstr>Въпрос</vt:lpstr>
      <vt:lpstr>Отговор</vt:lpstr>
      <vt:lpstr>Софтуерни системи</vt:lpstr>
      <vt:lpstr>Въпрос</vt:lpstr>
      <vt:lpstr>Отговор</vt:lpstr>
      <vt:lpstr>Работа с компютърни системи и програми</vt:lpstr>
      <vt:lpstr>Въпрос</vt:lpstr>
      <vt:lpstr>Отговор</vt:lpstr>
      <vt:lpstr>Пренос на данни и бройни системи</vt:lpstr>
      <vt:lpstr>Въпрос</vt:lpstr>
      <vt:lpstr>Отговор</vt:lpstr>
      <vt:lpstr>Операционни системи</vt:lpstr>
      <vt:lpstr>Въпрос</vt:lpstr>
      <vt:lpstr>Отговор</vt:lpstr>
      <vt:lpstr>Софтуерно инженерство</vt:lpstr>
      <vt:lpstr>Въпрос</vt:lpstr>
      <vt:lpstr>Отговор</vt:lpstr>
      <vt:lpstr>Компресиране на данни</vt:lpstr>
      <vt:lpstr>Въпрос</vt:lpstr>
      <vt:lpstr>Отговор</vt:lpstr>
      <vt:lpstr>Текстообработка</vt:lpstr>
      <vt:lpstr>Въпрос</vt:lpstr>
      <vt:lpstr>Отговор</vt:lpstr>
      <vt:lpstr>Компютърна графика</vt:lpstr>
      <vt:lpstr>Въпрос</vt:lpstr>
      <vt:lpstr>Отговор</vt:lpstr>
      <vt:lpstr>Бази от данни</vt:lpstr>
      <vt:lpstr>Въпрос</vt:lpstr>
      <vt:lpstr>Отговор</vt:lpstr>
      <vt:lpstr>Информационни системи</vt:lpstr>
      <vt:lpstr>Въпрос</vt:lpstr>
      <vt:lpstr>Отговор</vt:lpstr>
      <vt:lpstr>Сигурност и защита на информацията</vt:lpstr>
      <vt:lpstr>Въпрос</vt:lpstr>
      <vt:lpstr>Отговор</vt:lpstr>
      <vt:lpstr>Презентационни системи</vt:lpstr>
      <vt:lpstr>Въпрос</vt:lpstr>
      <vt:lpstr>Отговор</vt:lpstr>
      <vt:lpstr>Мултимедия</vt:lpstr>
      <vt:lpstr>Въпрос</vt:lpstr>
      <vt:lpstr>Отговор</vt:lpstr>
      <vt:lpstr>Компютърни мрежи</vt:lpstr>
      <vt:lpstr>Въпрос</vt:lpstr>
      <vt:lpstr>Отговор</vt:lpstr>
      <vt:lpstr>Устройство на Интернет</vt:lpstr>
      <vt:lpstr>Въпрос</vt:lpstr>
      <vt:lpstr>Отговор</vt:lpstr>
      <vt:lpstr>Електронна комуникация</vt:lpstr>
      <vt:lpstr>Въпрос</vt:lpstr>
      <vt:lpstr>Отговор</vt:lpstr>
      <vt:lpstr>World Wide Web (WWW)</vt:lpstr>
      <vt:lpstr>Въпрос</vt:lpstr>
      <vt:lpstr>Отговор</vt:lpstr>
      <vt:lpstr>Уеб дизайн, HTML, CSS</vt:lpstr>
      <vt:lpstr>Въпрос</vt:lpstr>
      <vt:lpstr>Отговор</vt:lpstr>
      <vt:lpstr>JavaScript</vt:lpstr>
      <vt:lpstr>Въпрос</vt:lpstr>
      <vt:lpstr>Отговор</vt:lpstr>
      <vt:lpstr>Академия на Телерик</vt:lpstr>
      <vt:lpstr>Домашно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Georgi Georgiev</cp:lastModifiedBy>
  <cp:revision>606</cp:revision>
  <dcterms:created xsi:type="dcterms:W3CDTF">2007-12-08T16:03:35Z</dcterms:created>
  <dcterms:modified xsi:type="dcterms:W3CDTF">2014-01-29T14:08:14Z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